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23"/>
  </p:notesMasterIdLst>
  <p:sldIdLst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91" r:id="rId16"/>
    <p:sldId id="288" r:id="rId17"/>
    <p:sldId id="293" r:id="rId18"/>
    <p:sldId id="294" r:id="rId19"/>
    <p:sldId id="292" r:id="rId20"/>
    <p:sldId id="289" r:id="rId21"/>
    <p:sldId id="290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EC09C-9CDC-48F0-BB82-ED223F986966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6CEE3-4835-4F73-BA0B-02C09C0387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088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9D874152-028B-486A-9CCC-467A5536A7DC}" type="datetime1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58FF-9F53-4DAD-84A1-1EEE4F190FF1}" type="datetime1">
              <a:rPr lang="en-US" smtClean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A1A6-D89D-4E0B-ACDC-F92429034F56}" type="datetime1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82F0-6EA8-4D82-951F-1579D6A93CC4}" type="datetime1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E913C-F349-4CE3-A910-0EA13427FE0D}" type="datetime1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C5C7-4D27-4EBE-9DB8-92F5F0F40B34}" type="datetime1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AF82-EDB2-4FBF-83F4-247A1B3455CB}" type="datetime1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59DB-4C5A-44A3-897C-FF6803F94296}" type="datetime1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B6E0-E0F8-4800-BD74-7D33DFE5ED7E}" type="datetime1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C824-D0E7-4046-8B44-4AAD1C4DE2CF}" type="datetime1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221C-17A4-4F42-9F54-9F7E03AA1BBB}" type="datetime1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7CBA-5256-42F3-BAB5-33F095514AE3}" type="datetime1">
              <a:rPr lang="en-US" smtClean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0C04-2E33-403B-B014-7E203A57326C}" type="datetime1">
              <a:rPr lang="en-US" smtClean="0"/>
              <a:t>11/29/2021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A49D-7D7F-4D69-A8AA-65D6B58C15F2}" type="datetime1">
              <a:rPr lang="en-US" smtClean="0"/>
              <a:t>11/29/2021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2903-36C1-4F6B-9F27-EA2305255204}" type="datetime1">
              <a:rPr lang="en-US" smtClean="0"/>
              <a:t>11/29/2021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BFA8-C775-4121-A7F6-6851C8035873}" type="datetime1">
              <a:rPr lang="en-US" smtClean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1760-8EEC-4A4C-BD0D-3CDAAA80A266}" type="datetime1">
              <a:rPr lang="en-US" smtClean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183DE74-4CAD-4852-95E7-A055FD779420}" type="datetime1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/LionandLambMinistries" TargetMode="External"/><Relationship Id="rId7" Type="http://schemas.openxmlformats.org/officeDocument/2006/relationships/hyperlink" Target="https://israelinewslive.org/" TargetMode="External"/><Relationship Id="rId2" Type="http://schemas.openxmlformats.org/officeDocument/2006/relationships/hyperlink" Target="https://www.youtube.com/c/TheWatchmanwithErickStakelbec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channel/UCa3C7WpFobavsDJdkKUtodw" TargetMode="External"/><Relationship Id="rId5" Type="http://schemas.openxmlformats.org/officeDocument/2006/relationships/hyperlink" Target="https://ivarfjeld.com/2021/02/23/a-witness-in-jerusalem-sound-the-alarm/" TargetMode="External"/><Relationship Id="rId4" Type="http://schemas.openxmlformats.org/officeDocument/2006/relationships/hyperlink" Target="https://www.youtube.com/channel/UCNwkQp8fO-Vv4dBDsubXXo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9" name="Rectangle 88">
            <a:extLst>
              <a:ext uri="{FF2B5EF4-FFF2-40B4-BE49-F238E27FC236}">
                <a16:creationId xmlns:a16="http://schemas.microsoft.com/office/drawing/2014/main" id="{3D1E5586-8BB5-40F6-96C3-2E87DD7CE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3E3F80-D945-4490-916D-6384E6895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3805" y="1354669"/>
            <a:ext cx="8204391" cy="1963566"/>
          </a:xfrm>
        </p:spPr>
        <p:txBody>
          <a:bodyPr>
            <a:normAutofit/>
          </a:bodyPr>
          <a:lstStyle/>
          <a:p>
            <a:pPr algn="ctr"/>
            <a:r>
              <a:rPr lang="en-US" sz="6000" cap="none" dirty="0"/>
              <a:t>The Psalm 83 War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8A832D40-B9E2-4CE7-9E0A-B35591EA2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3810000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616351BD-4BE1-47AD-8B65-1472A3BE6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0643" y="3940628"/>
            <a:ext cx="9766169" cy="203596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cap="none" dirty="0"/>
              <a:t>Maj. Tom Baird (ret.), </a:t>
            </a:r>
            <a:r>
              <a:rPr lang="en-US" sz="2000" cap="none" dirty="0"/>
              <a:t>B.S., Michigan State University,</a:t>
            </a:r>
            <a:r>
              <a:rPr lang="en-US" sz="2800" cap="none" dirty="0"/>
              <a:t> </a:t>
            </a:r>
            <a:r>
              <a:rPr lang="en-US" sz="2000" cap="none" dirty="0"/>
              <a:t>M.B.A., Georgia State University</a:t>
            </a:r>
          </a:p>
          <a:p>
            <a:pPr algn="ctr"/>
            <a:r>
              <a:rPr lang="en-US" sz="4400" cap="none" dirty="0"/>
              <a:t>&amp;</a:t>
            </a:r>
          </a:p>
          <a:p>
            <a:pPr algn="ctr"/>
            <a:r>
              <a:rPr lang="en-US" sz="2800" cap="none" dirty="0"/>
              <a:t>Prof. Tom Mack (ret.), </a:t>
            </a:r>
            <a:r>
              <a:rPr lang="en-US" sz="2000" cap="none" dirty="0"/>
              <a:t>B.A. Morningside College, M.B.A., The University of South Dakota,  A+, Net+, Computing Technology Industry Association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803136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D96C6-60E1-4B31-B9D2-D12751A65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/>
              <a:t>Psalms 83</a:t>
            </a:r>
            <a:br>
              <a:rPr lang="en-US" sz="4400" b="1" cap="none" dirty="0"/>
            </a:br>
            <a:r>
              <a:rPr lang="en-US" sz="1800" cap="none" dirty="0"/>
              <a:t>A feast is made for laughter, and wine </a:t>
            </a:r>
            <a:r>
              <a:rPr lang="en-US" sz="1800" cap="none" dirty="0" err="1"/>
              <a:t>maketh</a:t>
            </a:r>
            <a:r>
              <a:rPr lang="en-US" sz="1800" cap="none" dirty="0"/>
              <a:t> merry: but money </a:t>
            </a:r>
            <a:r>
              <a:rPr lang="en-US" sz="1800" cap="none" dirty="0" err="1"/>
              <a:t>answereth</a:t>
            </a:r>
            <a:r>
              <a:rPr lang="en-US" sz="1800" cap="none" dirty="0"/>
              <a:t> all things. (Ecclesiastes 10:19)</a:t>
            </a:r>
            <a:endParaRPr lang="en-US" sz="44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AD3D6-625F-4318-BCE2-B9E92ED9C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645218" cy="3649133"/>
          </a:xfrm>
        </p:spPr>
        <p:txBody>
          <a:bodyPr anchor="t">
            <a:normAutofit lnSpcReduction="10000"/>
          </a:bodyPr>
          <a:lstStyle/>
          <a:p>
            <a:r>
              <a:rPr lang="en-US" sz="3600" dirty="0"/>
              <a:t>The tabernacles of … the </a:t>
            </a:r>
            <a:r>
              <a:rPr lang="en-US" sz="3600" dirty="0" err="1"/>
              <a:t>Hagarenes</a:t>
            </a:r>
            <a:r>
              <a:rPr lang="en-US" sz="3600" dirty="0"/>
              <a:t>… (Psalms 83:6c)</a:t>
            </a:r>
          </a:p>
          <a:p>
            <a:pPr lvl="1"/>
            <a:r>
              <a:rPr lang="en-US" sz="3400" dirty="0"/>
              <a:t>Literally the “mixed peoples” and “fugitives” that fought with the tribes of Rueben and Gad. </a:t>
            </a:r>
            <a:r>
              <a:rPr lang="he-IL" sz="3200" b="0" i="0" u="none" strike="noStrike" baseline="0" dirty="0">
                <a:latin typeface="Ezra SIL" panose="02000400000000000000" pitchFamily="2" charset="-79"/>
                <a:cs typeface="Ezra SIL" panose="02000400000000000000" pitchFamily="2" charset="-79"/>
              </a:rPr>
              <a:t>הגריא</a:t>
            </a:r>
            <a:endParaRPr lang="en-US" sz="3400" dirty="0">
              <a:latin typeface="Ezra SIL" panose="02000400000000000000" pitchFamily="2" charset="-79"/>
              <a:cs typeface="Ezra SIL" panose="02000400000000000000" pitchFamily="2" charset="-79"/>
            </a:endParaRPr>
          </a:p>
          <a:p>
            <a:pPr lvl="2"/>
            <a:r>
              <a:rPr lang="en-US" sz="2000" dirty="0"/>
              <a:t>And in the days of Saul they made war with the </a:t>
            </a:r>
            <a:r>
              <a:rPr lang="en-US" sz="2000" dirty="0" err="1"/>
              <a:t>Hagarites</a:t>
            </a:r>
            <a:r>
              <a:rPr lang="en-US" sz="2000" dirty="0"/>
              <a:t>, who fell by their hand: and they dwelt in their tents throughout all the east land of Gilead. (I Chronicles 5:10)</a:t>
            </a:r>
          </a:p>
          <a:p>
            <a:pPr lvl="2"/>
            <a:r>
              <a:rPr lang="en-US" sz="2000" dirty="0"/>
              <a:t>And they made war with the </a:t>
            </a:r>
            <a:r>
              <a:rPr lang="en-US" sz="2000" dirty="0" err="1"/>
              <a:t>Hagarites</a:t>
            </a:r>
            <a:r>
              <a:rPr lang="en-US" sz="2000" dirty="0"/>
              <a:t>, with </a:t>
            </a:r>
            <a:r>
              <a:rPr lang="en-US" sz="2000" dirty="0" err="1"/>
              <a:t>Jetur</a:t>
            </a:r>
            <a:r>
              <a:rPr lang="en-US" sz="2000" dirty="0"/>
              <a:t>, and </a:t>
            </a:r>
            <a:r>
              <a:rPr lang="en-US" sz="2000" dirty="0" err="1"/>
              <a:t>Nephish</a:t>
            </a:r>
            <a:r>
              <a:rPr lang="en-US" sz="2000" dirty="0"/>
              <a:t>, and </a:t>
            </a:r>
            <a:r>
              <a:rPr lang="en-US" sz="2000" dirty="0" err="1"/>
              <a:t>Nodab</a:t>
            </a:r>
            <a:r>
              <a:rPr lang="en-US" sz="2000" dirty="0"/>
              <a:t>. And they were helped against them, and the </a:t>
            </a:r>
            <a:r>
              <a:rPr lang="en-US" sz="2000" dirty="0" err="1"/>
              <a:t>Hagarites</a:t>
            </a:r>
            <a:r>
              <a:rPr lang="en-US" sz="2000" dirty="0"/>
              <a:t> were delivered into their hand, and all that were with them: for they cried to Elohim in the battle, and he was intreated of them; because they put their trust in him. (I Chronicles 5:19-20)</a:t>
            </a:r>
          </a:p>
        </p:txBody>
      </p:sp>
    </p:spTree>
    <p:extLst>
      <p:ext uri="{BB962C8B-B14F-4D97-AF65-F5344CB8AC3E}">
        <p14:creationId xmlns:p14="http://schemas.microsoft.com/office/powerpoint/2010/main" val="1137832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D96C6-60E1-4B31-B9D2-D12751A6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29006"/>
          </a:xfrm>
        </p:spPr>
        <p:txBody>
          <a:bodyPr>
            <a:normAutofit fontScale="90000"/>
          </a:bodyPr>
          <a:lstStyle/>
          <a:p>
            <a:r>
              <a:rPr lang="en-US" sz="4400" b="1" cap="none" dirty="0"/>
              <a:t>Psalms 83</a:t>
            </a:r>
            <a:endParaRPr lang="en-US" sz="44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AD3D6-625F-4318-BCE2-B9E92ED9C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38607"/>
            <a:ext cx="10645218" cy="4572000"/>
          </a:xfrm>
        </p:spPr>
        <p:txBody>
          <a:bodyPr anchor="t">
            <a:normAutofit fontScale="92500" lnSpcReduction="20000"/>
          </a:bodyPr>
          <a:lstStyle/>
          <a:p>
            <a:r>
              <a:rPr lang="en-US" sz="2800" dirty="0" err="1"/>
              <a:t>Gebal</a:t>
            </a:r>
            <a:r>
              <a:rPr lang="en-US" sz="2800" dirty="0"/>
              <a:t>, and Ammon, and Amalek; the Philistines with the inhabitants of Tyre; </a:t>
            </a:r>
          </a:p>
          <a:p>
            <a:r>
              <a:rPr lang="en-US" sz="2800" dirty="0"/>
              <a:t>Assur also is joined with them: they have helped the children of Lot. Selah. (Psalms 83:7-8)</a:t>
            </a:r>
          </a:p>
          <a:p>
            <a:pPr lvl="1"/>
            <a:r>
              <a:rPr lang="en-US" sz="2600" spc="-30" dirty="0" err="1"/>
              <a:t>Gebal</a:t>
            </a:r>
            <a:r>
              <a:rPr lang="en-US" sz="2600" spc="-30" dirty="0"/>
              <a:t> – Related to Tyre (in what is now Lebanon) and from the same area.</a:t>
            </a:r>
          </a:p>
          <a:p>
            <a:pPr lvl="1"/>
            <a:r>
              <a:rPr lang="en-US" sz="2600" spc="-30" dirty="0"/>
              <a:t>Philistines – Our modern-day Palestinians like to see themselves this way.</a:t>
            </a:r>
          </a:p>
          <a:p>
            <a:pPr lvl="1"/>
            <a:r>
              <a:rPr lang="en-US" sz="2600" dirty="0"/>
              <a:t>Ammon – The younger son of Lot via his daughter-in-law</a:t>
            </a:r>
          </a:p>
          <a:p>
            <a:pPr lvl="2"/>
            <a:r>
              <a:rPr lang="en-US" sz="2400" dirty="0"/>
              <a:t>Notice that Moab, the other son of Lot is missing from this scenario…</a:t>
            </a:r>
          </a:p>
          <a:p>
            <a:pPr lvl="1"/>
            <a:r>
              <a:rPr lang="en-US" sz="2600" dirty="0"/>
              <a:t>Amalek – One of the Dukes of Edom… the ancestor of Nazi Germany.</a:t>
            </a:r>
          </a:p>
          <a:p>
            <a:pPr lvl="1"/>
            <a:r>
              <a:rPr lang="en-US" sz="2600" dirty="0"/>
              <a:t>Assur – The most ancient tribe mentioned here. The Assyrians are some of the descendants of Nimrod, the “horned hunter.” (Genesis 10:11)</a:t>
            </a:r>
          </a:p>
        </p:txBody>
      </p:sp>
    </p:spTree>
    <p:extLst>
      <p:ext uri="{BB962C8B-B14F-4D97-AF65-F5344CB8AC3E}">
        <p14:creationId xmlns:p14="http://schemas.microsoft.com/office/powerpoint/2010/main" val="673221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D016149-5AF2-4ABD-85B0-56274FA23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62399" y="1352550"/>
            <a:ext cx="7197726" cy="3033181"/>
          </a:xfrm>
        </p:spPr>
        <p:txBody>
          <a:bodyPr>
            <a:normAutofit/>
          </a:bodyPr>
          <a:lstStyle/>
          <a:p>
            <a:pPr algn="ctr"/>
            <a:r>
              <a:rPr lang="en-US" cap="none" dirty="0"/>
              <a:t>The Bible Prescribes the Methodology for Destroying the Enemies of Israel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81CE89D-D41F-422F-BAF1-C9691147F0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b">
            <a:normAutofit/>
          </a:bodyPr>
          <a:lstStyle/>
          <a:p>
            <a:r>
              <a:rPr lang="en-US" sz="2400" cap="none" dirty="0"/>
              <a:t>The answer for all of life’s issues are in the bible.</a:t>
            </a:r>
          </a:p>
        </p:txBody>
      </p:sp>
    </p:spTree>
    <p:extLst>
      <p:ext uri="{BB962C8B-B14F-4D97-AF65-F5344CB8AC3E}">
        <p14:creationId xmlns:p14="http://schemas.microsoft.com/office/powerpoint/2010/main" val="1850823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D96C6-60E1-4B31-B9D2-D12751A6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32529"/>
            <a:ext cx="10131425" cy="747860"/>
          </a:xfrm>
        </p:spPr>
        <p:txBody>
          <a:bodyPr>
            <a:normAutofit fontScale="90000"/>
          </a:bodyPr>
          <a:lstStyle/>
          <a:p>
            <a:r>
              <a:rPr lang="en-US" sz="4400" b="1" cap="none" dirty="0"/>
              <a:t>Psalms 83</a:t>
            </a:r>
            <a:endParaRPr lang="en-US" sz="44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AD3D6-625F-4318-BCE2-B9E92ED9C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340" y="980389"/>
            <a:ext cx="11491273" cy="5542959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2600" dirty="0"/>
              <a:t>Do unto them as unto the Midianites; </a:t>
            </a:r>
          </a:p>
          <a:p>
            <a:pPr lvl="1"/>
            <a:r>
              <a:rPr lang="en-US" sz="2400" spc="-50" dirty="0"/>
              <a:t>References to Gideon, who destroyed the rest of the Midianites. (Judges 7:20, II Chronicles 20:20)</a:t>
            </a:r>
          </a:p>
          <a:p>
            <a:pPr lvl="1"/>
            <a:r>
              <a:rPr lang="en-US" sz="2400" spc="-50" dirty="0"/>
              <a:t>Gideon did not need a lot of men, 300 would defeat the Midianites and the Amalekites.</a:t>
            </a:r>
          </a:p>
          <a:p>
            <a:pPr lvl="2"/>
            <a:r>
              <a:rPr lang="en-US" sz="2200" spc="-50" dirty="0"/>
              <a:t>He eliminated those who were afraid.</a:t>
            </a:r>
          </a:p>
          <a:p>
            <a:pPr lvl="2"/>
            <a:r>
              <a:rPr lang="en-US" sz="2200" spc="-50" dirty="0"/>
              <a:t>He eliminated those who were careless.</a:t>
            </a:r>
          </a:p>
          <a:p>
            <a:pPr lvl="2"/>
            <a:r>
              <a:rPr lang="en-US" sz="2200" spc="-50" dirty="0"/>
              <a:t>He created panic and shock in the hearts of the Midianites. Once they got them on the run, the rest of the Israelites who were not selected got to “mop up.”</a:t>
            </a:r>
          </a:p>
          <a:p>
            <a:r>
              <a:rPr lang="en-US" sz="2600" spc="-50" dirty="0"/>
              <a:t>Make their nobles like </a:t>
            </a:r>
            <a:r>
              <a:rPr lang="en-US" sz="2600" spc="-50" dirty="0" err="1"/>
              <a:t>Oreb</a:t>
            </a:r>
            <a:r>
              <a:rPr lang="en-US" sz="2600" spc="-50" dirty="0"/>
              <a:t>, and like </a:t>
            </a:r>
            <a:r>
              <a:rPr lang="en-US" sz="2600" spc="-50" dirty="0" err="1"/>
              <a:t>Zeeb</a:t>
            </a:r>
            <a:r>
              <a:rPr lang="en-US" sz="2600" spc="-50" dirty="0"/>
              <a:t>: yea, all their princes as </a:t>
            </a:r>
            <a:r>
              <a:rPr lang="en-US" sz="2600" spc="-50" dirty="0" err="1"/>
              <a:t>Zebah</a:t>
            </a:r>
            <a:r>
              <a:rPr lang="en-US" sz="2600" spc="-50" dirty="0"/>
              <a:t>, and as </a:t>
            </a:r>
            <a:r>
              <a:rPr lang="en-US" sz="2600" spc="-50" dirty="0" err="1"/>
              <a:t>Zalmunna</a:t>
            </a:r>
            <a:r>
              <a:rPr lang="en-US" sz="2600" spc="-50" dirty="0"/>
              <a:t>: </a:t>
            </a:r>
          </a:p>
          <a:p>
            <a:pPr lvl="1"/>
            <a:r>
              <a:rPr lang="en-US" sz="2400" dirty="0"/>
              <a:t>These princes and kings of Midian were slain by Gideon. (Judges 8:21)</a:t>
            </a:r>
          </a:p>
          <a:p>
            <a:pPr lvl="1"/>
            <a:r>
              <a:rPr lang="en-US" sz="2400" dirty="0"/>
              <a:t>The Israelis seem to have done this to </a:t>
            </a:r>
            <a:r>
              <a:rPr lang="en-US" sz="2400" dirty="0" err="1"/>
              <a:t>Yassir</a:t>
            </a:r>
            <a:r>
              <a:rPr lang="en-US" sz="2400" dirty="0"/>
              <a:t> Arafat??? The </a:t>
            </a:r>
            <a:r>
              <a:rPr lang="en-US" sz="2400" i="1" dirty="0"/>
              <a:t>Mossad</a:t>
            </a:r>
            <a:r>
              <a:rPr lang="en-US" sz="2400" dirty="0"/>
              <a:t> has done this to other leaders of the Palestinian Movement.</a:t>
            </a:r>
          </a:p>
          <a:p>
            <a:r>
              <a:rPr lang="en-US" sz="2600" dirty="0"/>
              <a:t>Who said, Let us take to ourselves the houses of Elohim in possession. (Psalms 83:9, 11, 12b)</a:t>
            </a:r>
          </a:p>
        </p:txBody>
      </p:sp>
    </p:spTree>
    <p:extLst>
      <p:ext uri="{BB962C8B-B14F-4D97-AF65-F5344CB8AC3E}">
        <p14:creationId xmlns:p14="http://schemas.microsoft.com/office/powerpoint/2010/main" val="1504165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D96C6-60E1-4B31-B9D2-D12751A6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32529"/>
            <a:ext cx="10131425" cy="747860"/>
          </a:xfrm>
        </p:spPr>
        <p:txBody>
          <a:bodyPr>
            <a:normAutofit fontScale="90000"/>
          </a:bodyPr>
          <a:lstStyle/>
          <a:p>
            <a:r>
              <a:rPr lang="en-US" sz="4400" b="1" cap="none" dirty="0"/>
              <a:t>Psalms 83</a:t>
            </a:r>
            <a:endParaRPr lang="en-US" sz="44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AD3D6-625F-4318-BCE2-B9E92ED9C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340" y="980389"/>
            <a:ext cx="11491273" cy="5542959"/>
          </a:xfrm>
        </p:spPr>
        <p:txBody>
          <a:bodyPr anchor="t">
            <a:normAutofit/>
          </a:bodyPr>
          <a:lstStyle/>
          <a:p>
            <a:r>
              <a:rPr lang="en-US" sz="2600" dirty="0"/>
              <a:t>as to Sisera, as to </a:t>
            </a:r>
            <a:r>
              <a:rPr lang="en-US" sz="2600" dirty="0" err="1"/>
              <a:t>Jabin</a:t>
            </a:r>
            <a:r>
              <a:rPr lang="en-US" sz="2600" dirty="0"/>
              <a:t>, at the brook of </a:t>
            </a:r>
            <a:r>
              <a:rPr lang="en-US" sz="2600" dirty="0" err="1"/>
              <a:t>Kison</a:t>
            </a:r>
            <a:r>
              <a:rPr lang="en-US" sz="2600" dirty="0"/>
              <a:t>… </a:t>
            </a:r>
          </a:p>
          <a:p>
            <a:pPr lvl="1"/>
            <a:r>
              <a:rPr lang="en-US" sz="2400" dirty="0" err="1"/>
              <a:t>Jabin</a:t>
            </a:r>
            <a:r>
              <a:rPr lang="en-US" sz="2400" dirty="0"/>
              <a:t> was a king in Canaan who oppressed the Israelites, the king was killed by a woman. Deborah was the Judge in charge of Israel at the time. (Judges 4-5)</a:t>
            </a:r>
          </a:p>
          <a:p>
            <a:pPr lvl="1"/>
            <a:r>
              <a:rPr lang="en-US" sz="2400" dirty="0"/>
              <a:t>And the children of Israel again did evil in the sight of YHWH, when Ehud was dead. And YHWH sold them into the hand of </a:t>
            </a:r>
            <a:r>
              <a:rPr lang="en-US" sz="2400" dirty="0" err="1"/>
              <a:t>Jabin</a:t>
            </a:r>
            <a:r>
              <a:rPr lang="en-US" sz="2400" dirty="0"/>
              <a:t> king of Canaan, that reigned in Hazor; the captain of whose host was Sisera, which dwelt in </a:t>
            </a:r>
            <a:r>
              <a:rPr lang="en-US" sz="2400" dirty="0" err="1"/>
              <a:t>Harosheth</a:t>
            </a:r>
            <a:r>
              <a:rPr lang="en-US" sz="2400" dirty="0"/>
              <a:t> of the Gentiles. And the children of Israel cried unto YHWH: </a:t>
            </a:r>
            <a:r>
              <a:rPr lang="en-US" sz="2400" u="sng" dirty="0"/>
              <a:t>for he had nine hundred chariots of iron</a:t>
            </a:r>
            <a:r>
              <a:rPr lang="en-US" sz="2400" dirty="0"/>
              <a:t>; and twenty years he mightily oppressed the children of Israel. (Judges 4:1-3)</a:t>
            </a:r>
          </a:p>
        </p:txBody>
      </p:sp>
    </p:spTree>
    <p:extLst>
      <p:ext uri="{BB962C8B-B14F-4D97-AF65-F5344CB8AC3E}">
        <p14:creationId xmlns:p14="http://schemas.microsoft.com/office/powerpoint/2010/main" val="1655945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D96C6-60E1-4B31-B9D2-D12751A6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32529"/>
            <a:ext cx="10131425" cy="747860"/>
          </a:xfrm>
        </p:spPr>
        <p:txBody>
          <a:bodyPr>
            <a:normAutofit fontScale="90000"/>
          </a:bodyPr>
          <a:lstStyle/>
          <a:p>
            <a:r>
              <a:rPr lang="en-US" sz="4400" b="1" cap="none" dirty="0"/>
              <a:t>Psalms 83</a:t>
            </a:r>
            <a:endParaRPr lang="en-US" sz="44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AD3D6-625F-4318-BCE2-B9E92ED9C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340" y="980389"/>
            <a:ext cx="11491273" cy="5542959"/>
          </a:xfrm>
        </p:spPr>
        <p:txBody>
          <a:bodyPr anchor="t">
            <a:normAutofit fontScale="92500"/>
          </a:bodyPr>
          <a:lstStyle/>
          <a:p>
            <a:r>
              <a:rPr lang="en-US" sz="2600" dirty="0"/>
              <a:t>as to Sisera, as to </a:t>
            </a:r>
            <a:r>
              <a:rPr lang="en-US" sz="2600" dirty="0" err="1"/>
              <a:t>Jabin</a:t>
            </a:r>
            <a:r>
              <a:rPr lang="en-US" sz="2600" dirty="0"/>
              <a:t>, at the brook of </a:t>
            </a:r>
            <a:r>
              <a:rPr lang="en-US" sz="2600" dirty="0" err="1"/>
              <a:t>Kison</a:t>
            </a:r>
            <a:r>
              <a:rPr lang="en-US" sz="2600" dirty="0"/>
              <a:t>… </a:t>
            </a:r>
          </a:p>
          <a:p>
            <a:pPr lvl="1"/>
            <a:r>
              <a:rPr lang="en-US" sz="2400" dirty="0" err="1"/>
              <a:t>Jabin</a:t>
            </a:r>
            <a:r>
              <a:rPr lang="en-US" sz="2400" dirty="0"/>
              <a:t> was a king in Canaan who oppressed the Israelites, the king was killed by a woman. Deborah was the Judge in charge of Israel at the time. (Judges 4-5)</a:t>
            </a:r>
          </a:p>
          <a:p>
            <a:pPr lvl="1"/>
            <a:r>
              <a:rPr lang="en-US" sz="2400" dirty="0"/>
              <a:t>And YHWH discomfited Sisera, and all his chariots, and all his host, with the edge of the sword before Barak; so that Sisera lighted down off his chariot, and fled away on his feet. But Barak pursued after the chariots, and after the host, unto </a:t>
            </a:r>
            <a:r>
              <a:rPr lang="en-US" sz="2400" dirty="0" err="1"/>
              <a:t>Harosheth</a:t>
            </a:r>
            <a:r>
              <a:rPr lang="en-US" sz="2400" dirty="0"/>
              <a:t> of the Gentiles: and all the host of Sisera fell upon the edge of the sword; and there was not a man left. Howbeit Sisera fled away on his feet to the tent of Jael the wife of Heber the Kenite: for there was peace between </a:t>
            </a:r>
            <a:r>
              <a:rPr lang="en-US" sz="2400" dirty="0" err="1"/>
              <a:t>Jabin</a:t>
            </a:r>
            <a:r>
              <a:rPr lang="en-US" sz="2400" dirty="0"/>
              <a:t> the king of Hazor and the house of Heber the Kenite. (Judges 4:15-17)</a:t>
            </a:r>
          </a:p>
          <a:p>
            <a:pPr lvl="1"/>
            <a:r>
              <a:rPr lang="en-US" sz="2400" spc="-50" dirty="0"/>
              <a:t>Then Jael Heber's wife took a nail of the tent, and took an hammer in her hand, and went softly unto him, and smote the nail into his temples, and fastened it into the ground: for he was fast asleep and weary. So he died. And, behold, as Barak pursued Sisera, Jael came out to meet him, and said unto him, Come, and I will shew thee the man whom thou </a:t>
            </a:r>
            <a:r>
              <a:rPr lang="en-US" sz="2400" spc="-50" dirty="0" err="1"/>
              <a:t>seekest</a:t>
            </a:r>
            <a:r>
              <a:rPr lang="en-US" sz="2400" spc="-50" dirty="0"/>
              <a:t>. And when he came into her tent, behold, Sisera lay dead, and the nail was in his temples. (Judges 4:21-22)</a:t>
            </a:r>
          </a:p>
        </p:txBody>
      </p:sp>
    </p:spTree>
    <p:extLst>
      <p:ext uri="{BB962C8B-B14F-4D97-AF65-F5344CB8AC3E}">
        <p14:creationId xmlns:p14="http://schemas.microsoft.com/office/powerpoint/2010/main" val="1082491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D96C6-60E1-4B31-B9D2-D12751A6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32529"/>
            <a:ext cx="10131425" cy="747860"/>
          </a:xfrm>
        </p:spPr>
        <p:txBody>
          <a:bodyPr>
            <a:normAutofit fontScale="90000"/>
          </a:bodyPr>
          <a:lstStyle/>
          <a:p>
            <a:r>
              <a:rPr lang="en-US" sz="4400" b="1" cap="none" dirty="0"/>
              <a:t>Psalms 83</a:t>
            </a:r>
            <a:endParaRPr lang="en-US" sz="44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AD3D6-625F-4318-BCE2-B9E92ED9C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340" y="980389"/>
            <a:ext cx="11491273" cy="5542959"/>
          </a:xfrm>
        </p:spPr>
        <p:txBody>
          <a:bodyPr anchor="t">
            <a:normAutofit/>
          </a:bodyPr>
          <a:lstStyle/>
          <a:p>
            <a:r>
              <a:rPr lang="en-US" sz="2600" dirty="0"/>
              <a:t>Which perished at Endor: they became as dung for the earth. </a:t>
            </a:r>
          </a:p>
          <a:p>
            <a:pPr lvl="1"/>
            <a:r>
              <a:rPr lang="en-US" sz="2400" dirty="0"/>
              <a:t>These men remained unburied. This references what happed to King Saul because he consulted a medium at Endor (a town of Manasseh). (I Samuel 28:1-25)</a:t>
            </a:r>
          </a:p>
          <a:p>
            <a:pPr lvl="1"/>
            <a:r>
              <a:rPr lang="en-US" sz="2400" dirty="0"/>
              <a:t>And when Saul saw the host of the Philistines, he was afraid, and his heart greatly trembled. </a:t>
            </a:r>
          </a:p>
          <a:p>
            <a:pPr lvl="1"/>
            <a:r>
              <a:rPr lang="en-US" sz="2400" dirty="0"/>
              <a:t>And when Saul inquired of YHWH, YHWH answered him not, neither by dreams nor by </a:t>
            </a:r>
            <a:r>
              <a:rPr lang="en-US" sz="2400" dirty="0" err="1"/>
              <a:t>Urim</a:t>
            </a:r>
            <a:r>
              <a:rPr lang="en-US" sz="2400" dirty="0"/>
              <a:t>, nor by prophets</a:t>
            </a:r>
            <a:r>
              <a:rPr lang="en-US" sz="2400"/>
              <a:t>. </a:t>
            </a:r>
          </a:p>
          <a:p>
            <a:pPr lvl="1"/>
            <a:r>
              <a:rPr lang="en-US" sz="2400"/>
              <a:t>Then </a:t>
            </a:r>
            <a:r>
              <a:rPr lang="en-US" sz="2400" dirty="0"/>
              <a:t>said Saul unto his servants, Seek me a woman that hath a familiar spirit, that I may go to her, and inquire of her. And his servants said to him, Behold, there is a woman that hath a familiar spirit at Endor. (I Samuel 28:5-7)</a:t>
            </a:r>
          </a:p>
          <a:p>
            <a:r>
              <a:rPr lang="en-US" sz="2600" dirty="0"/>
              <a:t>Who said, Let us take to ourselves the houses of Elohim in possession. (Psalms 83:11-12)</a:t>
            </a:r>
          </a:p>
        </p:txBody>
      </p:sp>
    </p:spTree>
    <p:extLst>
      <p:ext uri="{BB962C8B-B14F-4D97-AF65-F5344CB8AC3E}">
        <p14:creationId xmlns:p14="http://schemas.microsoft.com/office/powerpoint/2010/main" val="3999865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D96C6-60E1-4B31-B9D2-D12751A65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/>
              <a:t>Psalms 83</a:t>
            </a:r>
            <a:endParaRPr lang="en-US" sz="44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AD3D6-625F-4318-BCE2-B9E92ED9C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645218" cy="4211599"/>
          </a:xfrm>
        </p:spPr>
        <p:txBody>
          <a:bodyPr anchor="t">
            <a:normAutofit/>
          </a:bodyPr>
          <a:lstStyle/>
          <a:p>
            <a:r>
              <a:rPr lang="en-US" sz="2600" dirty="0"/>
              <a:t>As the fire </a:t>
            </a:r>
            <a:r>
              <a:rPr lang="en-US" sz="2600" dirty="0" err="1"/>
              <a:t>burneth</a:t>
            </a:r>
            <a:r>
              <a:rPr lang="en-US" sz="2600" dirty="0"/>
              <a:t> a wood, and as the flame </a:t>
            </a:r>
            <a:r>
              <a:rPr lang="en-US" sz="2600" dirty="0" err="1"/>
              <a:t>setteth</a:t>
            </a:r>
            <a:r>
              <a:rPr lang="en-US" sz="2600" dirty="0"/>
              <a:t> the mountains on fire; </a:t>
            </a:r>
          </a:p>
          <a:p>
            <a:r>
              <a:rPr lang="en-US" sz="2600" dirty="0"/>
              <a:t>So persecute them with thy tempest, and make them afraid with thy storm. </a:t>
            </a:r>
          </a:p>
          <a:p>
            <a:r>
              <a:rPr lang="en-US" sz="2600" dirty="0"/>
              <a:t>Fill their faces with shame; that they may seek thy name, O YHWH. (Psalms 83:14-16)</a:t>
            </a:r>
          </a:p>
        </p:txBody>
      </p:sp>
    </p:spTree>
    <p:extLst>
      <p:ext uri="{BB962C8B-B14F-4D97-AF65-F5344CB8AC3E}">
        <p14:creationId xmlns:p14="http://schemas.microsoft.com/office/powerpoint/2010/main" val="1424753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D96C6-60E1-4B31-B9D2-D12751A65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/>
              <a:t>Psalms 83</a:t>
            </a:r>
            <a:endParaRPr lang="en-US" sz="44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AD3D6-625F-4318-BCE2-B9E92ED9C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645218" cy="4211599"/>
          </a:xfrm>
        </p:spPr>
        <p:txBody>
          <a:bodyPr anchor="t">
            <a:normAutofit/>
          </a:bodyPr>
          <a:lstStyle/>
          <a:p>
            <a:r>
              <a:rPr lang="en-US" sz="2600" dirty="0"/>
              <a:t>Let them be confounded and troubled for ever; yea, let them be put to shame, and perish: </a:t>
            </a:r>
          </a:p>
          <a:p>
            <a:r>
              <a:rPr lang="en-US" sz="2600" dirty="0"/>
              <a:t>That men may know that thou, whose name alone is YHWH, art the most high over all the earth. (Psalms 83:17-18)</a:t>
            </a:r>
          </a:p>
        </p:txBody>
      </p:sp>
    </p:spTree>
    <p:extLst>
      <p:ext uri="{BB962C8B-B14F-4D97-AF65-F5344CB8AC3E}">
        <p14:creationId xmlns:p14="http://schemas.microsoft.com/office/powerpoint/2010/main" val="820561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49810"/>
            <a:ext cx="10418973" cy="98510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cap="none" dirty="0">
                <a:latin typeface="Roboto" pitchFamily="2" charset="0"/>
              </a:rPr>
              <a:t>Video Channels Covering the Middle East</a:t>
            </a:r>
            <a:endParaRPr lang="en-US" sz="4000" b="0" i="0" cap="none" dirty="0">
              <a:effectLst/>
              <a:latin typeface="Roboto" pitchFamily="2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ADCBA-8B92-4FBD-B325-3AA53CFF9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645" y="1527143"/>
            <a:ext cx="11453567" cy="5081048"/>
          </a:xfrm>
        </p:spPr>
        <p:txBody>
          <a:bodyPr anchor="t">
            <a:normAutofit fontScale="92500" lnSpcReduction="20000"/>
          </a:bodyPr>
          <a:lstStyle/>
          <a:p>
            <a:pPr lvl="1"/>
            <a:r>
              <a:rPr lang="en-US" sz="3100" b="0" i="0" dirty="0">
                <a:solidFill>
                  <a:srgbClr val="C573D2"/>
                </a:solidFill>
                <a:effectLst/>
                <a:latin typeface="Roboto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Watchman with Erick </a:t>
            </a:r>
            <a:r>
              <a:rPr lang="en-US" sz="3100" b="0" i="0" dirty="0" err="1">
                <a:solidFill>
                  <a:srgbClr val="C573D2"/>
                </a:solidFill>
                <a:effectLst/>
                <a:latin typeface="Roboto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Stakelbeck</a:t>
            </a:r>
            <a:endParaRPr lang="en-US" sz="3100" b="0" i="0" dirty="0">
              <a:solidFill>
                <a:srgbClr val="C573D2"/>
              </a:solidFill>
              <a:effectLst/>
              <a:latin typeface="Roboto" pitchFamily="2" charset="0"/>
            </a:endParaRPr>
          </a:p>
          <a:p>
            <a:pPr lvl="2"/>
            <a:r>
              <a:rPr lang="en-US" sz="1900" dirty="0">
                <a:latin typeface="Roboto" pitchFamily="2" charset="0"/>
              </a:rPr>
              <a:t>Often good information but still TBN-Funded and Managed, so there is sometimes a “Word of Faith” slant to what they say.</a:t>
            </a:r>
            <a:endParaRPr lang="en-US" sz="1900" b="0" i="0" dirty="0">
              <a:effectLst/>
              <a:latin typeface="Roboto" pitchFamily="2" charset="0"/>
            </a:endParaRPr>
          </a:p>
          <a:p>
            <a:pPr lvl="1"/>
            <a:r>
              <a:rPr lang="en-US" sz="3100" dirty="0">
                <a:solidFill>
                  <a:srgbClr val="C573D2"/>
                </a:solidFill>
                <a:latin typeface="Roboto" pitchFamily="2" charset="0"/>
                <a:hlinkClick r:id="rId3"/>
              </a:rPr>
              <a:t>Messianic World Update with Monte Judah</a:t>
            </a:r>
            <a:endParaRPr lang="en-US" sz="3100" dirty="0">
              <a:solidFill>
                <a:srgbClr val="C573D2"/>
              </a:solidFill>
              <a:latin typeface="Roboto" pitchFamily="2" charset="0"/>
            </a:endParaRPr>
          </a:p>
          <a:p>
            <a:pPr lvl="2"/>
            <a:r>
              <a:rPr lang="en-US" sz="1900" dirty="0">
                <a:latin typeface="Roboto" pitchFamily="2" charset="0"/>
              </a:rPr>
              <a:t>Messianic Judaism Outlook… Monte Judah has been to Israel many times and has good insights about what is going on there. Sometimes he gets a little too military-based for some people.</a:t>
            </a:r>
          </a:p>
          <a:p>
            <a:pPr lvl="1"/>
            <a:r>
              <a:rPr lang="en-US" sz="3600" dirty="0">
                <a:hlinkClick r:id="rId4"/>
              </a:rPr>
              <a:t>Ivar </a:t>
            </a:r>
            <a:r>
              <a:rPr lang="en-US" sz="3600" dirty="0" err="1">
                <a:hlinkClick r:id="rId4"/>
              </a:rPr>
              <a:t>Skrivar</a:t>
            </a:r>
            <a:r>
              <a:rPr lang="en-US" sz="3600" dirty="0">
                <a:hlinkClick r:id="rId4"/>
              </a:rPr>
              <a:t> FJERNSYN</a:t>
            </a:r>
            <a:r>
              <a:rPr lang="en-US" sz="3600" dirty="0"/>
              <a:t> – </a:t>
            </a:r>
            <a:r>
              <a:rPr lang="en-US" sz="3600" dirty="0">
                <a:hlinkClick r:id="rId5"/>
              </a:rPr>
              <a:t>A Witness from Jerusalem</a:t>
            </a:r>
            <a:endParaRPr lang="en-US" sz="3600" dirty="0"/>
          </a:p>
          <a:p>
            <a:pPr lvl="2"/>
            <a:r>
              <a:rPr lang="en-US" sz="1900" dirty="0">
                <a:latin typeface="Roboto" pitchFamily="2" charset="0"/>
              </a:rPr>
              <a:t>A More Radical Approach… good for basic information though.</a:t>
            </a:r>
          </a:p>
          <a:p>
            <a:pPr lvl="1"/>
            <a:r>
              <a:rPr lang="en-US" sz="3100" b="0" i="0" dirty="0">
                <a:effectLst/>
                <a:latin typeface="Roboto" pitchFamily="2" charset="0"/>
                <a:hlinkClick r:id="rId6"/>
              </a:rPr>
              <a:t>Behold Israel with Amir </a:t>
            </a:r>
            <a:r>
              <a:rPr lang="en-US" sz="3100" b="0" i="0" dirty="0" err="1">
                <a:effectLst/>
                <a:latin typeface="Roboto" pitchFamily="2" charset="0"/>
                <a:hlinkClick r:id="rId6"/>
              </a:rPr>
              <a:t>Tsarfati</a:t>
            </a:r>
            <a:endParaRPr lang="en-US" sz="3100" b="0" i="0" dirty="0">
              <a:effectLst/>
              <a:latin typeface="Roboto" pitchFamily="2" charset="0"/>
            </a:endParaRPr>
          </a:p>
          <a:p>
            <a:pPr lvl="2"/>
            <a:r>
              <a:rPr lang="en-US" sz="1900" dirty="0">
                <a:latin typeface="Roboto" pitchFamily="2" charset="0"/>
              </a:rPr>
              <a:t>Interesting Channel but Sometimes “Out There” with some of his information. He sometimes shows poor judgment in believing questionable military sources.</a:t>
            </a:r>
          </a:p>
          <a:p>
            <a:pPr lvl="1"/>
            <a:r>
              <a:rPr lang="en-US" sz="3100" dirty="0">
                <a:latin typeface="Roboto" pitchFamily="2" charset="0"/>
                <a:hlinkClick r:id="rId7"/>
              </a:rPr>
              <a:t>Israeli News Live with Steven Ben Nun</a:t>
            </a:r>
            <a:endParaRPr lang="en-US" sz="3100" dirty="0">
              <a:latin typeface="Roboto" pitchFamily="2" charset="0"/>
            </a:endParaRPr>
          </a:p>
          <a:p>
            <a:pPr lvl="2"/>
            <a:r>
              <a:rPr lang="en-US" sz="1900" spc="-20" dirty="0">
                <a:latin typeface="Roboto" pitchFamily="2" charset="0"/>
              </a:rPr>
              <a:t>Another interesting channel but one website accuses him of being a shill for the CIA (which we don’t agree with). He sometimes trusts intelligence sources that later prove to be unreliable.</a:t>
            </a:r>
          </a:p>
        </p:txBody>
      </p:sp>
    </p:spTree>
    <p:extLst>
      <p:ext uri="{BB962C8B-B14F-4D97-AF65-F5344CB8AC3E}">
        <p14:creationId xmlns:p14="http://schemas.microsoft.com/office/powerpoint/2010/main" val="967649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D96C6-60E1-4B31-B9D2-D12751A65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/>
              <a:t>Psalms 83</a:t>
            </a:r>
            <a:br>
              <a:rPr lang="en-US" sz="4400" b="1" cap="none" dirty="0"/>
            </a:br>
            <a:r>
              <a:rPr lang="en-US" sz="1800" cap="none" dirty="0"/>
              <a:t>…but money </a:t>
            </a:r>
            <a:r>
              <a:rPr lang="en-US" sz="1800" cap="none" dirty="0" err="1"/>
              <a:t>answereth</a:t>
            </a:r>
            <a:r>
              <a:rPr lang="en-US" sz="1800" cap="none" dirty="0"/>
              <a:t> all things. (Ecclesiastes 10:19c)</a:t>
            </a:r>
            <a:endParaRPr lang="en-US" sz="44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AD3D6-625F-4318-BCE2-B9E92ED9C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434" y="2142067"/>
            <a:ext cx="11107131" cy="3649133"/>
          </a:xfrm>
        </p:spPr>
        <p:txBody>
          <a:bodyPr anchor="t">
            <a:normAutofit/>
          </a:bodyPr>
          <a:lstStyle/>
          <a:p>
            <a:r>
              <a:rPr lang="en-US" sz="2800" dirty="0"/>
              <a:t>Keep not thou silence, O El: hold not thy peace, and be not still, O Elohim. </a:t>
            </a:r>
          </a:p>
          <a:p>
            <a:r>
              <a:rPr lang="en-US" sz="2800" dirty="0"/>
              <a:t>For, lo, thine enemies make a tumult: and they that hate thee have lifted up the head. </a:t>
            </a:r>
          </a:p>
          <a:p>
            <a:r>
              <a:rPr lang="en-US" sz="2800" dirty="0"/>
              <a:t>They have taken crafty counsel against thy people and consulted against thy hidden ones. (Psalms 83:1-3)</a:t>
            </a:r>
          </a:p>
        </p:txBody>
      </p:sp>
    </p:spTree>
    <p:extLst>
      <p:ext uri="{BB962C8B-B14F-4D97-AF65-F5344CB8AC3E}">
        <p14:creationId xmlns:p14="http://schemas.microsoft.com/office/powerpoint/2010/main" val="3516305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D96C6-60E1-4B31-B9D2-D12751A65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/>
              <a:t>Psalms 83:4-5</a:t>
            </a:r>
            <a:br>
              <a:rPr lang="en-US" sz="4400" b="1" cap="none" dirty="0"/>
            </a:br>
            <a:r>
              <a:rPr lang="en-US" sz="1800" cap="none" dirty="0"/>
              <a:t>…but money </a:t>
            </a:r>
            <a:r>
              <a:rPr lang="en-US" sz="1800" cap="none" dirty="0" err="1"/>
              <a:t>answereth</a:t>
            </a:r>
            <a:r>
              <a:rPr lang="en-US" sz="1800" cap="none" dirty="0"/>
              <a:t> all things. (Ecclesiastes 10:19c)</a:t>
            </a:r>
            <a:endParaRPr lang="en-US" sz="44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AD3D6-625F-4318-BCE2-B9E92ED9C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800" dirty="0"/>
              <a:t>They have said, Come, and let us cut them off from being a nation; that the name of Israel may be no more in remembrance. </a:t>
            </a:r>
          </a:p>
          <a:p>
            <a:pPr lvl="1"/>
            <a:r>
              <a:rPr lang="en-US" sz="2400" dirty="0"/>
              <a:t>The Palestinians have placed this statement in their charter.</a:t>
            </a:r>
          </a:p>
          <a:p>
            <a:r>
              <a:rPr lang="en-US" sz="2800" dirty="0"/>
              <a:t>For they have consulted together with one consent: they are confederate against thee: </a:t>
            </a:r>
          </a:p>
          <a:p>
            <a:pPr lvl="1"/>
            <a:r>
              <a:rPr lang="en-US" sz="2400" dirty="0"/>
              <a:t>These nations have made an agreements, but they still retain their individual identities as nations.</a:t>
            </a:r>
          </a:p>
        </p:txBody>
      </p:sp>
    </p:spTree>
    <p:extLst>
      <p:ext uri="{BB962C8B-B14F-4D97-AF65-F5344CB8AC3E}">
        <p14:creationId xmlns:p14="http://schemas.microsoft.com/office/powerpoint/2010/main" val="1947198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D96C6-60E1-4B31-B9D2-D12751A65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/>
              <a:t>Psalms 83:6a</a:t>
            </a:r>
            <a:br>
              <a:rPr lang="en-US" sz="4400" b="1" cap="none" dirty="0"/>
            </a:br>
            <a:r>
              <a:rPr lang="en-US" sz="1800" cap="none" dirty="0"/>
              <a:t>…but money </a:t>
            </a:r>
            <a:r>
              <a:rPr lang="en-US" sz="1800" cap="none" dirty="0" err="1"/>
              <a:t>answereth</a:t>
            </a:r>
            <a:r>
              <a:rPr lang="en-US" sz="1800" cap="none" dirty="0"/>
              <a:t> all things. (Ecclesiastes 10:19c)</a:t>
            </a:r>
            <a:endParaRPr lang="en-US" sz="44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AD3D6-625F-4318-BCE2-B9E92ED9C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645218" cy="3649133"/>
          </a:xfrm>
        </p:spPr>
        <p:txBody>
          <a:bodyPr anchor="t">
            <a:normAutofit/>
          </a:bodyPr>
          <a:lstStyle/>
          <a:p>
            <a:r>
              <a:rPr lang="en-US" sz="3600" dirty="0"/>
              <a:t>The tabernacles of Edom… (Psalms 83:6a)</a:t>
            </a:r>
          </a:p>
          <a:p>
            <a:pPr lvl="1"/>
            <a:r>
              <a:rPr lang="en-US" sz="3200" dirty="0"/>
              <a:t>Edom is Esau (Genesis 36:8)…</a:t>
            </a:r>
          </a:p>
          <a:p>
            <a:pPr lvl="2"/>
            <a:r>
              <a:rPr lang="en-US" sz="3200" dirty="0"/>
              <a:t>The Sons of Esau: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sz="2800" dirty="0"/>
              <a:t>Eliphaz 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sz="2800" dirty="0"/>
              <a:t>Reuel</a:t>
            </a:r>
          </a:p>
          <a:p>
            <a:pPr marL="1828800" lvl="3" indent="-457200">
              <a:buFont typeface="+mj-lt"/>
              <a:buAutoNum type="arabicPeriod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0282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D96C6-60E1-4B31-B9D2-D12751A65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/>
              <a:t>Psalms 83</a:t>
            </a:r>
            <a:br>
              <a:rPr lang="en-US" sz="4400" b="1" cap="none" dirty="0"/>
            </a:br>
            <a:r>
              <a:rPr lang="en-US" sz="1800" cap="none" dirty="0"/>
              <a:t>…but money </a:t>
            </a:r>
            <a:r>
              <a:rPr lang="en-US" sz="1800" cap="none" dirty="0" err="1"/>
              <a:t>answereth</a:t>
            </a:r>
            <a:r>
              <a:rPr lang="en-US" sz="1800" cap="none" dirty="0"/>
              <a:t> all things. (Ecclesiastes 10:19c)</a:t>
            </a:r>
            <a:endParaRPr lang="en-US" sz="44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AD3D6-625F-4318-BCE2-B9E92ED9C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645218" cy="4211599"/>
          </a:xfrm>
        </p:spPr>
        <p:txBody>
          <a:bodyPr anchor="t">
            <a:normAutofit fontScale="92500" lnSpcReduction="20000"/>
          </a:bodyPr>
          <a:lstStyle/>
          <a:p>
            <a:r>
              <a:rPr lang="en-US" sz="3600" dirty="0"/>
              <a:t>The tabernacles of Edom… (Psalms 83:6a)</a:t>
            </a:r>
          </a:p>
          <a:p>
            <a:pPr lvl="1"/>
            <a:r>
              <a:rPr lang="en-US" sz="2800" dirty="0"/>
              <a:t>The Sons of Eliphaz (The Bible calls them “Dukes”)</a:t>
            </a:r>
          </a:p>
          <a:p>
            <a:pPr lvl="2"/>
            <a:r>
              <a:rPr lang="en-US" sz="2600" dirty="0" err="1"/>
              <a:t>Teman</a:t>
            </a:r>
            <a:r>
              <a:rPr lang="en-US" sz="2600" dirty="0"/>
              <a:t> (He had a son named Eliphaz who was one of Job’s friends)</a:t>
            </a:r>
          </a:p>
          <a:p>
            <a:pPr lvl="2"/>
            <a:r>
              <a:rPr lang="en-US" sz="2600" dirty="0"/>
              <a:t>Omar</a:t>
            </a:r>
          </a:p>
          <a:p>
            <a:pPr lvl="2"/>
            <a:r>
              <a:rPr lang="en-US" sz="2600" dirty="0" err="1"/>
              <a:t>Zepho</a:t>
            </a:r>
            <a:endParaRPr lang="en-US" sz="2600" dirty="0"/>
          </a:p>
          <a:p>
            <a:pPr lvl="2"/>
            <a:r>
              <a:rPr lang="en-US" sz="2600" dirty="0" err="1"/>
              <a:t>Gatam</a:t>
            </a:r>
            <a:endParaRPr lang="en-US" sz="2600" dirty="0"/>
          </a:p>
          <a:p>
            <a:pPr lvl="2"/>
            <a:r>
              <a:rPr lang="en-US" sz="2600" dirty="0" err="1"/>
              <a:t>Kanaz</a:t>
            </a:r>
            <a:endParaRPr lang="en-US" sz="2600" dirty="0"/>
          </a:p>
          <a:p>
            <a:pPr lvl="2"/>
            <a:r>
              <a:rPr lang="en-US" sz="2600" dirty="0"/>
              <a:t>Amalek (born to </a:t>
            </a:r>
            <a:r>
              <a:rPr lang="en-US" sz="2600" dirty="0" err="1"/>
              <a:t>Timna</a:t>
            </a:r>
            <a:r>
              <a:rPr lang="en-US" sz="2600" dirty="0"/>
              <a:t>, Eliphaz’s concubine, this is why he is named last and is considered the lowest ranking Duke of this family line. Apparently, a lot of resentment because of this!)</a:t>
            </a:r>
          </a:p>
        </p:txBody>
      </p:sp>
    </p:spTree>
    <p:extLst>
      <p:ext uri="{BB962C8B-B14F-4D97-AF65-F5344CB8AC3E}">
        <p14:creationId xmlns:p14="http://schemas.microsoft.com/office/powerpoint/2010/main" val="1356021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D96C6-60E1-4B31-B9D2-D12751A65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/>
              <a:t>Psalms 83</a:t>
            </a:r>
            <a:br>
              <a:rPr lang="en-US" sz="4400" b="1" cap="none" dirty="0"/>
            </a:br>
            <a:r>
              <a:rPr lang="en-US" sz="1800" cap="none" dirty="0"/>
              <a:t>…but money </a:t>
            </a:r>
            <a:r>
              <a:rPr lang="en-US" sz="1800" cap="none" dirty="0" err="1"/>
              <a:t>answereth</a:t>
            </a:r>
            <a:r>
              <a:rPr lang="en-US" sz="1800" cap="none" dirty="0"/>
              <a:t> all things. (Ecclesiastes 10:19c)</a:t>
            </a:r>
            <a:endParaRPr lang="en-US" sz="44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AD3D6-625F-4318-BCE2-B9E92ED9C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645218" cy="3649133"/>
          </a:xfrm>
        </p:spPr>
        <p:txBody>
          <a:bodyPr anchor="t">
            <a:normAutofit/>
          </a:bodyPr>
          <a:lstStyle/>
          <a:p>
            <a:r>
              <a:rPr lang="en-US" sz="3600" dirty="0"/>
              <a:t>The tabernacles of Edom… (Psalms 83:6a)</a:t>
            </a:r>
          </a:p>
          <a:p>
            <a:pPr lvl="1"/>
            <a:r>
              <a:rPr lang="en-US" sz="2800" dirty="0"/>
              <a:t>The Sons of Ruel (Esau’s second son)</a:t>
            </a:r>
          </a:p>
          <a:p>
            <a:pPr lvl="2"/>
            <a:r>
              <a:rPr lang="en-US" sz="2600" dirty="0" err="1"/>
              <a:t>Nahath</a:t>
            </a:r>
            <a:endParaRPr lang="en-US" sz="2600" dirty="0"/>
          </a:p>
          <a:p>
            <a:pPr lvl="2"/>
            <a:r>
              <a:rPr lang="en-US" sz="2600" dirty="0"/>
              <a:t>Zerah</a:t>
            </a:r>
          </a:p>
          <a:p>
            <a:pPr lvl="2"/>
            <a:r>
              <a:rPr lang="en-US" sz="2600" dirty="0"/>
              <a:t>Shammah</a:t>
            </a:r>
          </a:p>
          <a:p>
            <a:pPr lvl="2"/>
            <a:r>
              <a:rPr lang="en-US" sz="2600" dirty="0" err="1"/>
              <a:t>Mizzah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12526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D96C6-60E1-4B31-B9D2-D12751A65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/>
              <a:t>Psalms 83</a:t>
            </a:r>
            <a:br>
              <a:rPr lang="en-US" sz="4400" b="1" cap="none" dirty="0"/>
            </a:br>
            <a:r>
              <a:rPr lang="en-US" sz="1800" cap="none" dirty="0"/>
              <a:t>…but money </a:t>
            </a:r>
            <a:r>
              <a:rPr lang="en-US" sz="1800" cap="none" dirty="0" err="1"/>
              <a:t>answereth</a:t>
            </a:r>
            <a:r>
              <a:rPr lang="en-US" sz="1800" cap="none" dirty="0"/>
              <a:t> all things. (Ecclesiastes 10:19c)</a:t>
            </a:r>
            <a:endParaRPr lang="en-US" sz="44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AD3D6-625F-4318-BCE2-B9E92ED9C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645218" cy="3649133"/>
          </a:xfrm>
        </p:spPr>
        <p:txBody>
          <a:bodyPr anchor="t">
            <a:normAutofit/>
          </a:bodyPr>
          <a:lstStyle/>
          <a:p>
            <a:r>
              <a:rPr lang="en-US" sz="3600" dirty="0"/>
              <a:t>The tabernacles of Edom… (Psalms 83:6a)</a:t>
            </a:r>
          </a:p>
          <a:p>
            <a:pPr lvl="1"/>
            <a:r>
              <a:rPr lang="en-US" sz="2800" dirty="0"/>
              <a:t>Other Sons of Esau by his wife </a:t>
            </a:r>
            <a:r>
              <a:rPr lang="en-US" sz="2800" dirty="0" err="1"/>
              <a:t>Aholibama</a:t>
            </a:r>
            <a:endParaRPr lang="en-US" sz="2800" dirty="0"/>
          </a:p>
          <a:p>
            <a:pPr lvl="2"/>
            <a:r>
              <a:rPr lang="en-US" sz="2600" dirty="0" err="1"/>
              <a:t>Jeush</a:t>
            </a:r>
            <a:endParaRPr lang="en-US" sz="2600" dirty="0"/>
          </a:p>
          <a:p>
            <a:pPr lvl="2"/>
            <a:r>
              <a:rPr lang="en-US" sz="2600" dirty="0" err="1"/>
              <a:t>Jaalam</a:t>
            </a:r>
            <a:endParaRPr lang="en-US" sz="2600" dirty="0"/>
          </a:p>
          <a:p>
            <a:pPr lvl="2"/>
            <a:r>
              <a:rPr lang="en-US" sz="2600" dirty="0"/>
              <a:t>Korah</a:t>
            </a:r>
          </a:p>
        </p:txBody>
      </p:sp>
    </p:spTree>
    <p:extLst>
      <p:ext uri="{BB962C8B-B14F-4D97-AF65-F5344CB8AC3E}">
        <p14:creationId xmlns:p14="http://schemas.microsoft.com/office/powerpoint/2010/main" val="2693745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D96C6-60E1-4B31-B9D2-D12751A65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/>
              <a:t>Psalms 83</a:t>
            </a:r>
            <a:br>
              <a:rPr lang="en-US" sz="4400" b="1" cap="none" dirty="0"/>
            </a:br>
            <a:r>
              <a:rPr lang="en-US" sz="1800" cap="none" dirty="0"/>
              <a:t>…but money </a:t>
            </a:r>
            <a:r>
              <a:rPr lang="en-US" sz="1800" cap="none" dirty="0" err="1"/>
              <a:t>answereth</a:t>
            </a:r>
            <a:r>
              <a:rPr lang="en-US" sz="1800" cap="none" dirty="0"/>
              <a:t> all things. (Ecclesiastes 10:19c)</a:t>
            </a:r>
            <a:endParaRPr lang="en-US" sz="44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AD3D6-625F-4318-BCE2-B9E92ED9C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645218" cy="3649133"/>
          </a:xfrm>
        </p:spPr>
        <p:txBody>
          <a:bodyPr anchor="t">
            <a:normAutofit lnSpcReduction="10000"/>
          </a:bodyPr>
          <a:lstStyle/>
          <a:p>
            <a:r>
              <a:rPr lang="en-US" sz="3600" dirty="0"/>
              <a:t>The tabernacles of … the Ishmaelites… (Psalms 83:6b)</a:t>
            </a:r>
          </a:p>
          <a:p>
            <a:pPr lvl="1"/>
            <a:r>
              <a:rPr lang="en-US" sz="3400" dirty="0"/>
              <a:t>The Twelve Sons of Ishmael (also called “Dukes”):</a:t>
            </a:r>
          </a:p>
          <a:p>
            <a:pPr lvl="2"/>
            <a:r>
              <a:rPr lang="en-US" sz="3200" dirty="0" err="1"/>
              <a:t>Nebajoth</a:t>
            </a:r>
            <a:endParaRPr lang="en-US" sz="3200" dirty="0"/>
          </a:p>
          <a:p>
            <a:pPr lvl="2"/>
            <a:r>
              <a:rPr lang="en-US" sz="3200" dirty="0" err="1"/>
              <a:t>Kedar</a:t>
            </a:r>
            <a:endParaRPr lang="en-US" sz="3200" dirty="0"/>
          </a:p>
          <a:p>
            <a:pPr lvl="2"/>
            <a:r>
              <a:rPr lang="en-US" sz="3200" dirty="0" err="1"/>
              <a:t>Adbeel</a:t>
            </a:r>
            <a:endParaRPr lang="en-US" sz="3200" dirty="0"/>
          </a:p>
          <a:p>
            <a:pPr lvl="2"/>
            <a:r>
              <a:rPr lang="en-US" sz="3200" dirty="0" err="1"/>
              <a:t>Mibsam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E45331-8D33-49DE-997F-0B8542C736B3}"/>
              </a:ext>
            </a:extLst>
          </p:cNvPr>
          <p:cNvSpPr txBox="1"/>
          <p:nvPr/>
        </p:nvSpPr>
        <p:spPr>
          <a:xfrm>
            <a:off x="4006391" y="3325305"/>
            <a:ext cx="2384982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err="1"/>
              <a:t>Mishma</a:t>
            </a:r>
            <a:endParaRPr lang="en-US" sz="3200" dirty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err="1"/>
              <a:t>Dumah</a:t>
            </a:r>
            <a:endParaRPr lang="en-US" sz="3200" dirty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Massa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err="1"/>
              <a:t>Hadar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A4E68B-8CE9-48A4-8561-91D07261C39E}"/>
              </a:ext>
            </a:extLst>
          </p:cNvPr>
          <p:cNvSpPr txBox="1"/>
          <p:nvPr/>
        </p:nvSpPr>
        <p:spPr>
          <a:xfrm>
            <a:off x="6608189" y="3325305"/>
            <a:ext cx="4100659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err="1"/>
              <a:t>Tema</a:t>
            </a:r>
            <a:endParaRPr lang="en-US" sz="32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err="1"/>
              <a:t>Jetur</a:t>
            </a:r>
            <a:endParaRPr lang="en-US" sz="32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err="1"/>
              <a:t>Naphish</a:t>
            </a:r>
            <a:endParaRPr lang="en-US" sz="32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err="1"/>
              <a:t>Kedemah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5804DD-CDB6-4B4C-B74C-B9D42049E60D}"/>
              </a:ext>
            </a:extLst>
          </p:cNvPr>
          <p:cNvSpPr txBox="1"/>
          <p:nvPr/>
        </p:nvSpPr>
        <p:spPr>
          <a:xfrm>
            <a:off x="1131216" y="5882326"/>
            <a:ext cx="9577632" cy="36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*Notice that both Esau and Ishmael have twelve tribes in their lineage…</a:t>
            </a:r>
          </a:p>
        </p:txBody>
      </p:sp>
    </p:spTree>
    <p:extLst>
      <p:ext uri="{BB962C8B-B14F-4D97-AF65-F5344CB8AC3E}">
        <p14:creationId xmlns:p14="http://schemas.microsoft.com/office/powerpoint/2010/main" val="2143426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3370F4A1-FC59-4361-989F-6C79533DA5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57094B-4684-420B-AFE0-4E41CA2AF7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6D5668-1971-40BB-BC7C-94C9B101AAB7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{9E8121F1-9F6A-4700-91DF-77C543F0C296}tf89606788_win32</Template>
  <TotalTime>1043</TotalTime>
  <Words>1841</Words>
  <Application>Microsoft Office PowerPoint</Application>
  <PresentationFormat>Widescreen</PresentationFormat>
  <Paragraphs>118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Ezra SIL</vt:lpstr>
      <vt:lpstr>Roboto</vt:lpstr>
      <vt:lpstr>Celestial</vt:lpstr>
      <vt:lpstr>The Psalm 83 War</vt:lpstr>
      <vt:lpstr>Video Channels Covering the Middle East</vt:lpstr>
      <vt:lpstr>Psalms 83 …but money answereth all things. (Ecclesiastes 10:19c)</vt:lpstr>
      <vt:lpstr>Psalms 83:4-5 …but money answereth all things. (Ecclesiastes 10:19c)</vt:lpstr>
      <vt:lpstr>Psalms 83:6a …but money answereth all things. (Ecclesiastes 10:19c)</vt:lpstr>
      <vt:lpstr>Psalms 83 …but money answereth all things. (Ecclesiastes 10:19c)</vt:lpstr>
      <vt:lpstr>Psalms 83 …but money answereth all things. (Ecclesiastes 10:19c)</vt:lpstr>
      <vt:lpstr>Psalms 83 …but money answereth all things. (Ecclesiastes 10:19c)</vt:lpstr>
      <vt:lpstr>Psalms 83 …but money answereth all things. (Ecclesiastes 10:19c)</vt:lpstr>
      <vt:lpstr>Psalms 83 A feast is made for laughter, and wine maketh merry: but money answereth all things. (Ecclesiastes 10:19)</vt:lpstr>
      <vt:lpstr>Psalms 83</vt:lpstr>
      <vt:lpstr>The Bible Prescribes the Methodology for Destroying the Enemies of Israel</vt:lpstr>
      <vt:lpstr>Psalms 83</vt:lpstr>
      <vt:lpstr>Psalms 83</vt:lpstr>
      <vt:lpstr>Psalms 83</vt:lpstr>
      <vt:lpstr>Psalms 83</vt:lpstr>
      <vt:lpstr>Psalms 83</vt:lpstr>
      <vt:lpstr>Psalms 83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Psalm 83 War</dc:title>
  <dc:creator>Tom Mack</dc:creator>
  <cp:lastModifiedBy>Tom Mack</cp:lastModifiedBy>
  <cp:revision>17</cp:revision>
  <dcterms:created xsi:type="dcterms:W3CDTF">2021-10-18T19:42:37Z</dcterms:created>
  <dcterms:modified xsi:type="dcterms:W3CDTF">2021-11-30T04:53:04Z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